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Proxima Nova" panose="020B0604020202020204" charset="0"/>
      <p:regular r:id="rId58"/>
      <p:bold r:id="rId59"/>
      <p:italic r:id="rId60"/>
      <p:boldItalic r:id="rId61"/>
    </p:embeddedFont>
    <p:embeddedFont>
      <p:font typeface="Roboto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B2bVpWRwFmTKAcFa2fv67cxLYj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shti Gupta" initials="" lastIdx="15" clrIdx="0"/>
  <p:cmAuthor id="1" name="Prachi Agrawal" initials="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37A3B3-08C8-437D-BB65-FA2E39C4446D}">
  <a:tblStyle styleId="{2F37A3B3-08C8-437D-BB65-FA2E39C4446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E31500A-602D-4569-98D8-CDACB5ECC8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8D7073-4A83-4DE0-9257-1845E3449728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6-24T18:10:26.958" idx="1">
    <p:pos x="499" y="882"/>
    <p:text>We are not discussing this in Session 2.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JsCJ78A"/>
      </p:ext>
    </p:extLst>
  </p:cm>
  <p:cm authorId="1" dt="2020-06-24T18:10:26.958" idx="1">
    <p:pos x="499" y="882"/>
    <p:text>We are discussing iframe. So we will embed the youtube video here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JtNdXoI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8060bc44e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g88060bc44e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8060bc44e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9" name="Google Shape;729;g88060bc44e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8060bc44e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5" name="Google Shape;745;g88060bc44e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8060bc44e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1" name="Google Shape;761;g88060bc44e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807354ee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g8807354ee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" name="Google Shape;7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8060bc44e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" name="Google Shape;809;g88060bc44e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88060bc44e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" name="Google Shape;825;g88060bc44e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8807354ee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1" name="Google Shape;841;g8807354ee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807354ee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7" name="Google Shape;857;g8807354ee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1" name="Google Shape;6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807354ee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3" name="Google Shape;873;g8807354ee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807354ee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g8807354ee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807354ee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5" name="Google Shape;905;g8807354ee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abb28266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abb28266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g8abb282665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807354ee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1" name="Google Shape;941;g8807354ee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8807354ee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7" name="Google Shape;957;g8807354ee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8abb28266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3" name="Google Shape;973;g8abb28266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8abb28266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9" name="Google Shape;989;g8abb28266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8807354ee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5" name="Google Shape;1005;g8807354ee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88060bc44e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2" name="Google Shape;1012;g88060bc44e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88060bc44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0" name="Google Shape;1020;g88060bc44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88060bc44e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6" name="Google Shape;1026;g88060bc44e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8060bc44e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2" name="Google Shape;1042;g88060bc44e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8807354eee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g8807354eee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807354ee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4" name="Google Shape;1074;g8807354ee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8807354eee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0" name="Google Shape;1090;g8807354eee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807354ee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6" name="Google Shape;1106;g8807354ee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807354ee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2" name="Google Shape;1122;g8807354ee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807354ee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0" name="Google Shape;1130;g8807354ee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807354ee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7" name="Google Shape;1137;g8807354ee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9" name="Google Shape;6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abb28266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5" name="Google Shape;1145;g8abb28266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abb28266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1" name="Google Shape;1161;g8abb28266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8060bc44e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7" name="Google Shape;1177;g88060bc44e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6" name="Google Shape;1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8060bc44e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4" name="Google Shape;1194;g88060bc44e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8060bc4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0" name="Google Shape;1200;g88060bc4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9" name="Google Shape;1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7" name="Google Shape;1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8" name="Google Shape;6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6" name="Google Shape;6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8060bc44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9" name="Google Shape;679;g88060bc44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9" name="Google Shape;6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chart" Target="../charts/chart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34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1_Title and TImeline Infographic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1" name="Google Shape;11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5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45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45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45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45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2" name="Google Shape;13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1_Title and Doughnut Char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9" name="Google Shape;139;p4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1_Title and Line Char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5" name="Google Shape;145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7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47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47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47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47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1" name="Google Shape;161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1_Title and Doughnut Chart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65" name="Google Shape;16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8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48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2" name="Google Shape;17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" name="Google Shape;17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1_Title and Infograhic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81" name="Google Shape;18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9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9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49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49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9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1" name="Google Shape;20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1_Title and Infographic 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9" name="Google Shape;209;p50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0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50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50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50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0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1_Title and Infographic 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51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51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51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51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51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51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51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51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1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51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51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51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51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51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51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51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49" name="Google Shape;249;p51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250" name="Google Shape;250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51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1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1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1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1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1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1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6" name="Google Shape;276;p5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82" name="Google Shape;282;p52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52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5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body" idx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body" idx="2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3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body" idx="4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5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body" idx="6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7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8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ftr" idx="11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4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54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54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54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54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55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56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57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57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57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57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57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58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58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58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58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58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58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58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58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58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58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58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58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58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5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1" name="Google Shape;471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2" name="Google Shape;472;p60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60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60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60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60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60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1" name="Google Shape;481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82" name="Google Shape;482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3" name="Google Shape;483;p6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489" name="Google Shape;489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0" name="Google Shape;490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1" name="Google Shape;491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2" name="Google Shape;492;p61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61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496" name="Google Shape;496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97" name="Google Shape;497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98" name="Google Shape;498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9" name="Google Shape;499;p6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505" name="Google Shape;50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62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62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62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525" name="Google Shape;52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26" name="Google Shape;52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6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3" name="Google Shape;533;p63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63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63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63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63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63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63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6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64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64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64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64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64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64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64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64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64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64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64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64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64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64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64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64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64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64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64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64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4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4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4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65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65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6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7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7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" name="Google Shape;4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7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7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1" name="Google Shape;61;p41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" name="Google Shape;66;p42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" name="Google Shape;6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Line Title, Infographics and Caption">
  <p:cSld name="3_2 Line Title, Infographics and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3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3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" name="Google Shape;7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3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3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6_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4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44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85" name="Google Shape;85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44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4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5" name="Google Shape;9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4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" name="Google Shape;98;p44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99" name="Google Shape;99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44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#Attribu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pgrad-edu/tm-webtech-project/tree/master/Session%203/Project%20Wor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pgrad-edu/tm-webtech-project/blob/master/Session%203/Project%20Work/logi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pgrad-edu/tm-webtech-examples/blob/master/Session%203/Hands-On%20Coding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hyperlink" Target="https://github.com/upgrad-edu/tm-webtech-examples/blob/master/Session%203/Hands-On%20Stub%20Code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TechM Full</a:t>
            </a: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Stack Software Development 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6" name="Google Shape;61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1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8" name="Google Shape;618;p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8060bc44e_0_71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88060bc44e_0_71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7" name="Google Shape;717;g88060bc44e_0_71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718" name="Google Shape;718;g88060bc44e_0_71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19" name="Google Shape;719;g88060bc44e_0_71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0" name="Google Shape;720;g88060bc44e_0_7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g88060bc44e_0_7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g88060bc44e_0_71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g88060bc44e_0_71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4" name="Google Shape;724;g88060bc44e_0_71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g88060bc44e_0_7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88060bc44e_0_718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an attribute of the form tag in HTML?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8060bc44e_0_73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88060bc44e_0_73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3" name="Google Shape;733;g88060bc44e_0_73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734" name="Google Shape;734;g88060bc44e_0_73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35" name="Google Shape;735;g88060bc44e_0_73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6" name="Google Shape;736;g88060bc44e_0_7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88060bc44e_0_7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88060bc44e_0_73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g88060bc44e_0_73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0" name="Google Shape;740;g88060bc44e_0_73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g88060bc44e_0_7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88060bc44e_0_733"/>
          <p:cNvSpPr txBox="1"/>
          <p:nvPr/>
        </p:nvSpPr>
        <p:spPr>
          <a:xfrm>
            <a:off x="961525" y="1710375"/>
            <a:ext cx="68094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an attribute of the form tag in HTML?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8060bc44e_0_74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88060bc44e_0_74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g88060bc44e_0_74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750" name="Google Shape;750;g88060bc44e_0_74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51" name="Google Shape;751;g88060bc44e_0_74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2" name="Google Shape;752;g88060bc44e_0_7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g88060bc44e_0_7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g88060bc44e_0_74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g88060bc44e_0_74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6" name="Google Shape;756;g88060bc44e_0_74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g88060bc44e_0_7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88060bc44e_0_748"/>
          <p:cNvSpPr txBox="1"/>
          <p:nvPr/>
        </p:nvSpPr>
        <p:spPr>
          <a:xfrm>
            <a:off x="738450" y="1710375"/>
            <a:ext cx="79248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‘method’ attribute in an HTML form: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Defines the action to be performed after form submission.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Specifies whether the result after form submission will open in a new browser tab.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Specifies the HTTP method to be used during form submission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None of the above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8060bc44e_0_76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g88060bc44e_0_76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5" name="Google Shape;765;g88060bc44e_0_76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sp>
        <p:nvSpPr>
          <p:cNvPr id="766" name="Google Shape;766;g88060bc44e_0_76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767" name="Google Shape;767;g88060bc44e_0_76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8" name="Google Shape;768;g88060bc44e_0_7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88060bc44e_0_7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88060bc44e_0_76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88060bc44e_0_76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" name="Google Shape;772;g88060bc44e_0_76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g88060bc44e_0_7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88060bc44e_0_763"/>
          <p:cNvSpPr txBox="1"/>
          <p:nvPr/>
        </p:nvSpPr>
        <p:spPr>
          <a:xfrm>
            <a:off x="725675" y="1710375"/>
            <a:ext cx="80118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‘method’ attribute in an HTML form: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Defines the action to be performed after form submission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Specifies whether the result after form submission will open in a new browser tab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Specifies the HTTP method to be used during form submission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807354eee_0_43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Doubt Clear</a:t>
            </a:r>
            <a:r>
              <a:rPr lang="en-IN"/>
              <a:t>ance (5 mins)</a:t>
            </a:r>
            <a:endParaRPr/>
          </a:p>
        </p:txBody>
      </p:sp>
      <p:sp>
        <p:nvSpPr>
          <p:cNvPr id="780" name="Google Shape;780;g8807354eee_0_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p1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Forms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7" name="Google Shape;787;p1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11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&lt;input&gt; </a:t>
            </a:r>
            <a:r>
              <a:rPr lang="en-IN">
                <a:solidFill>
                  <a:schemeClr val="lt1"/>
                </a:solidFill>
              </a:rPr>
              <a:t>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89" name="Google Shape;789;p11"/>
          <p:cNvGraphicFramePr/>
          <p:nvPr/>
        </p:nvGraphicFramePr>
        <p:xfrm>
          <a:off x="111319" y="1119958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type=“text” /&gt;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90" name="Google Shape;790;p11"/>
          <p:cNvGraphicFramePr/>
          <p:nvPr/>
        </p:nvGraphicFramePr>
        <p:xfrm>
          <a:off x="111318" y="1562747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type=“email” /&gt;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1" name="Google Shape;791;p11"/>
          <p:cNvSpPr txBox="1"/>
          <p:nvPr/>
        </p:nvSpPr>
        <p:spPr>
          <a:xfrm>
            <a:off x="2402375" y="1491738"/>
            <a:ext cx="59316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</a:rPr>
              <a:t>Allows users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type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text in email format, i.e. if the typed text </a:t>
            </a:r>
            <a:r>
              <a:rPr lang="en-IN" sz="1200"/>
              <a:t>does not contain @ or . as normal email formats do, it will throw up an error message on submitting.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792" name="Google Shape;792;p11"/>
          <p:cNvSpPr txBox="1"/>
          <p:nvPr/>
        </p:nvSpPr>
        <p:spPr>
          <a:xfrm>
            <a:off x="2399898" y="1140190"/>
            <a:ext cx="222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</a:rPr>
              <a:t>Allows users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type text.</a:t>
            </a:r>
            <a:endParaRPr/>
          </a:p>
        </p:txBody>
      </p:sp>
      <p:graphicFrame>
        <p:nvGraphicFramePr>
          <p:cNvPr id="793" name="Google Shape;793;p11"/>
          <p:cNvGraphicFramePr/>
          <p:nvPr/>
        </p:nvGraphicFramePr>
        <p:xfrm>
          <a:off x="111319" y="2005532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type=“password” /&gt;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4" name="Google Shape;794;p11"/>
          <p:cNvSpPr txBox="1"/>
          <p:nvPr/>
        </p:nvSpPr>
        <p:spPr>
          <a:xfrm>
            <a:off x="2402375" y="1942483"/>
            <a:ext cx="5453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</a:rPr>
              <a:t>Allows users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type text in password format. The text entered would </a:t>
            </a:r>
            <a:r>
              <a:rPr lang="en-IN" sz="1200"/>
              <a:t>look like this: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••••••	</a:t>
            </a:r>
            <a:endParaRPr/>
          </a:p>
        </p:txBody>
      </p:sp>
      <p:graphicFrame>
        <p:nvGraphicFramePr>
          <p:cNvPr id="795" name="Google Shape;795;p11"/>
          <p:cNvGraphicFramePr/>
          <p:nvPr/>
        </p:nvGraphicFramePr>
        <p:xfrm>
          <a:off x="111316" y="2443594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type=“number” /&gt;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6" name="Google Shape;796;p11"/>
          <p:cNvSpPr txBox="1"/>
          <p:nvPr/>
        </p:nvSpPr>
        <p:spPr>
          <a:xfrm>
            <a:off x="2402775" y="2393189"/>
            <a:ext cx="61944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</a:rPr>
              <a:t>Allows users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type</a:t>
            </a:r>
            <a:r>
              <a:rPr lang="en-IN" sz="1200"/>
              <a:t> characters in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 format. Users will not be able to type </a:t>
            </a:r>
            <a:r>
              <a:rPr lang="en-IN" sz="1200"/>
              <a:t>alphabets or any other special character if the input is defined as type number.</a:t>
            </a:r>
            <a:endParaRPr/>
          </a:p>
        </p:txBody>
      </p:sp>
      <p:graphicFrame>
        <p:nvGraphicFramePr>
          <p:cNvPr id="797" name="Google Shape;797;p11"/>
          <p:cNvGraphicFramePr/>
          <p:nvPr/>
        </p:nvGraphicFramePr>
        <p:xfrm>
          <a:off x="95416" y="2882400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type=“radio” /&gt;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8" name="Google Shape;798;p11"/>
          <p:cNvSpPr txBox="1"/>
          <p:nvPr/>
        </p:nvSpPr>
        <p:spPr>
          <a:xfrm>
            <a:off x="2402775" y="2805554"/>
            <a:ext cx="63066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</a:rPr>
              <a:t>Allows users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IN" sz="1200"/>
              <a:t>include a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1"/>
                  </a:ext>
                </a:extLst>
              </a:rPr>
              <a:t>radio button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2"/>
                  </a:ext>
                </a:extLst>
              </a:rPr>
              <a:t>selection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i.e., choose only one of </a:t>
            </a:r>
            <a:r>
              <a:rPr lang="en-IN" sz="1200"/>
              <a:t>multiple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options provided.</a:t>
            </a:r>
            <a:endParaRPr/>
          </a:p>
        </p:txBody>
      </p:sp>
      <p:graphicFrame>
        <p:nvGraphicFramePr>
          <p:cNvPr id="799" name="Google Shape;799;p11"/>
          <p:cNvGraphicFramePr/>
          <p:nvPr/>
        </p:nvGraphicFramePr>
        <p:xfrm>
          <a:off x="111316" y="3306794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type=“checkbox” /&gt;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0" name="Google Shape;800;p11"/>
          <p:cNvSpPr txBox="1"/>
          <p:nvPr/>
        </p:nvSpPr>
        <p:spPr>
          <a:xfrm>
            <a:off x="2411397" y="3347837"/>
            <a:ext cx="6057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A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llow</a:t>
            </a:r>
            <a:r>
              <a:rPr lang="en-IN" sz="1200"/>
              <a:t>s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users to </a:t>
            </a:r>
            <a:r>
              <a:rPr lang="en-IN" sz="1200"/>
              <a:t>include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3"/>
                  </a:ext>
                </a:extLst>
              </a:rPr>
              <a:t> a checkbox selection</a:t>
            </a:r>
            <a:r>
              <a:rPr lang="en-IN" sz="1200">
                <a:solidFill>
                  <a:schemeClr val="dk1"/>
                </a:solidFill>
              </a:rPr>
              <a:t>, i.e., choose multiple options provided.</a:t>
            </a:r>
            <a:endParaRPr/>
          </a:p>
        </p:txBody>
      </p:sp>
      <p:graphicFrame>
        <p:nvGraphicFramePr>
          <p:cNvPr id="801" name="Google Shape;801;p11"/>
          <p:cNvGraphicFramePr/>
          <p:nvPr/>
        </p:nvGraphicFramePr>
        <p:xfrm>
          <a:off x="111314" y="3734175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type=“file” /&gt;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2" name="Google Shape;802;p11"/>
          <p:cNvSpPr txBox="1"/>
          <p:nvPr/>
        </p:nvSpPr>
        <p:spPr>
          <a:xfrm>
            <a:off x="2411403" y="3763943"/>
            <a:ext cx="413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</a:rPr>
              <a:t>Allows users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upload files from their local machine</a:t>
            </a:r>
            <a:r>
              <a:rPr lang="en-IN" sz="1200"/>
              <a:t>s.</a:t>
            </a:r>
            <a:endParaRPr/>
          </a:p>
        </p:txBody>
      </p:sp>
      <p:graphicFrame>
        <p:nvGraphicFramePr>
          <p:cNvPr id="803" name="Google Shape;803;p11"/>
          <p:cNvGraphicFramePr/>
          <p:nvPr/>
        </p:nvGraphicFramePr>
        <p:xfrm>
          <a:off x="111314" y="4167536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type=“range” /&gt;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4" name="Google Shape;804;p11"/>
          <p:cNvGraphicFramePr/>
          <p:nvPr/>
        </p:nvGraphicFramePr>
        <p:xfrm>
          <a:off x="111314" y="4612785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type=“submit” /&gt;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5" name="Google Shape;805;p11"/>
          <p:cNvSpPr txBox="1"/>
          <p:nvPr/>
        </p:nvSpPr>
        <p:spPr>
          <a:xfrm>
            <a:off x="2413048" y="4202045"/>
            <a:ext cx="613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</a:rPr>
              <a:t>Allows users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add a range slider </a:t>
            </a:r>
            <a:r>
              <a:rPr lang="en-IN" sz="1200"/>
              <a:t>between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minimum</a:t>
            </a:r>
            <a:r>
              <a:rPr lang="en-IN" sz="1200"/>
              <a:t> value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/>
              <a:t>and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maximum value.</a:t>
            </a:r>
            <a:endParaRPr/>
          </a:p>
        </p:txBody>
      </p:sp>
      <p:sp>
        <p:nvSpPr>
          <p:cNvPr id="806" name="Google Shape;806;p11"/>
          <p:cNvSpPr txBox="1"/>
          <p:nvPr/>
        </p:nvSpPr>
        <p:spPr>
          <a:xfrm>
            <a:off x="2402370" y="4642934"/>
            <a:ext cx="2618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</a:rPr>
              <a:t>Allows users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submit a form.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88060bc44e_0_91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g88060bc44e_0_91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g88060bc44e_0_91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sp>
        <p:nvSpPr>
          <p:cNvPr id="814" name="Google Shape;814;g88060bc44e_0_91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15" name="Google Shape;815;g88060bc44e_0_91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6" name="Google Shape;816;g88060bc44e_0_9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88060bc44e_0_9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g88060bc44e_0_91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g88060bc44e_0_917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0" name="Google Shape;820;g88060bc44e_0_91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g88060bc44e_0_9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88060bc44e_0_917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whether the following statement is true or false: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&lt;input&gt; is an empty tag.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88060bc44e_0_93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g88060bc44e_0_93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9" name="Google Shape;829;g88060bc44e_0_93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sp>
        <p:nvSpPr>
          <p:cNvPr id="830" name="Google Shape;830;g88060bc44e_0_93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31" name="Google Shape;831;g88060bc44e_0_93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2" name="Google Shape;832;g88060bc44e_0_9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88060bc44e_0_9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88060bc44e_0_93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g88060bc44e_0_93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6" name="Google Shape;836;g88060bc44e_0_932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g88060bc44e_0_9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88060bc44e_0_932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whether the following statement is true or false: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&lt;input&gt; is an empty tag.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807354eee_0_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g8807354eee_0_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5" name="Google Shape;845;g8807354eee_0_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846" name="Google Shape;846;g8807354eee_0_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47" name="Google Shape;847;g8807354eee_0_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8" name="Google Shape;848;g8807354eee_0_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g8807354eee_0_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g8807354eee_0_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g8807354eee_0_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2" name="Google Shape;852;g8807354eee_0_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g8807354eee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8807354eee_0_3"/>
          <p:cNvSpPr txBox="1"/>
          <p:nvPr/>
        </p:nvSpPr>
        <p:spPr>
          <a:xfrm>
            <a:off x="961525" y="1710375"/>
            <a:ext cx="71937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HTML element for making a checkbox?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&lt;checkbox&gt;&lt;/checkbox&gt;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type=checkbox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4"/>
                  </a:ext>
                </a:extLst>
              </a:rPr>
              <a:t>“checkbox”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&lt;check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807354eee_0_1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g8807354eee_0_1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1" name="Google Shape;861;g8807354eee_0_1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sp>
        <p:nvSpPr>
          <p:cNvPr id="862" name="Google Shape;862;g8807354eee_0_1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63" name="Google Shape;863;g8807354eee_0_1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g8807354eee_0_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g8807354eee_0_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g8807354eee_0_1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g8807354eee_0_1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8" name="Google Shape;868;g8807354eee_0_1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g8807354eee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8807354eee_0_18"/>
          <p:cNvSpPr txBox="1"/>
          <p:nvPr/>
        </p:nvSpPr>
        <p:spPr>
          <a:xfrm>
            <a:off x="961525" y="1710375"/>
            <a:ext cx="71937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HTML element for making a checkbox?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&lt;checkbox&gt;&lt;/checkbox&gt;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type=checkbox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&lt;input type=</a:t>
            </a: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5"/>
                  </a:ext>
                </a:extLst>
              </a:rPr>
              <a:t>“checkbox”</a:t>
            </a: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/&gt;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&lt;check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3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5" name="Google Shape;62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"/>
          <p:cNvSpPr txBox="1"/>
          <p:nvPr/>
        </p:nvSpPr>
        <p:spPr>
          <a:xfrm>
            <a:off x="696600" y="616850"/>
            <a:ext cx="3198300" cy="14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On:</a:t>
            </a:r>
            <a:r>
              <a:rPr lang="en-IN" sz="18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Forms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Instructor: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Rushabh Shah</a:t>
            </a: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7" name="Google Shape;62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7213" y="2676513"/>
            <a:ext cx="467677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807354eee_0_4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g8807354eee_0_4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7" name="Google Shape;877;g8807354eee_0_4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sp>
        <p:nvSpPr>
          <p:cNvPr id="878" name="Google Shape;878;g8807354eee_0_4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79" name="Google Shape;879;g8807354eee_0_4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g8807354eee_0_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g8807354eee_0_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g8807354eee_0_4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8807354eee_0_4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4" name="Google Shape;884;g8807354eee_0_4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5" name="Google Shape;885;g8807354eee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8807354eee_0_48"/>
          <p:cNvSpPr txBox="1"/>
          <p:nvPr/>
        </p:nvSpPr>
        <p:spPr>
          <a:xfrm>
            <a:off x="10377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you include a text input field in an HTML form?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type=“textfield”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&lt;textfield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6"/>
                  </a:ext>
                </a:extLst>
              </a:rPr>
              <a:t>“text”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&lt;textinput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807354eee_0_6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g8807354eee_0_6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3" name="Google Shape;893;g8807354eee_0_6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sp>
        <p:nvSpPr>
          <p:cNvPr id="894" name="Google Shape;894;g8807354eee_0_6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895" name="Google Shape;895;g8807354eee_0_6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6" name="Google Shape;896;g8807354eee_0_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8807354eee_0_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8807354eee_0_6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8807354eee_0_6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0" name="Google Shape;900;g8807354eee_0_6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g8807354eee_0_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8807354eee_0_63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you include a text input field in an HTML form?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type=“textfield”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&lt;textfield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&lt;input type=</a:t>
            </a: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7"/>
                  </a:ext>
                </a:extLst>
              </a:rPr>
              <a:t>“text”</a:t>
            </a: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/&gt;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&lt;textinput /&gt;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8807354eee_0_12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8" name="Google Shape;908;g8807354eee_0_124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8"/>
                  </a:ext>
                </a:extLst>
              </a:rPr>
              <a:t>HTML Forms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g8807354eee_0_124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g8807354eee_0_124"/>
          <p:cNvSpPr txBox="1"/>
          <p:nvPr/>
        </p:nvSpPr>
        <p:spPr>
          <a:xfrm>
            <a:off x="407699" y="654275"/>
            <a:ext cx="328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A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ttributes of the &lt;input&gt; </a:t>
            </a:r>
            <a:r>
              <a:rPr lang="en-IN">
                <a:solidFill>
                  <a:schemeClr val="lt1"/>
                </a:solidFill>
              </a:rPr>
              <a:t>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1" name="Google Shape;911;g8807354eee_0_124"/>
          <p:cNvGraphicFramePr/>
          <p:nvPr/>
        </p:nvGraphicFramePr>
        <p:xfrm>
          <a:off x="111319" y="1119958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12" name="Google Shape;912;g8807354eee_0_124"/>
          <p:cNvGraphicFramePr/>
          <p:nvPr/>
        </p:nvGraphicFramePr>
        <p:xfrm>
          <a:off x="111318" y="1567460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3" name="Google Shape;913;g8807354eee_0_124"/>
          <p:cNvSpPr txBox="1"/>
          <p:nvPr/>
        </p:nvSpPr>
        <p:spPr>
          <a:xfrm>
            <a:off x="2346679" y="1150500"/>
            <a:ext cx="652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It can be used to specify an initial value for an input field.</a:t>
            </a:r>
            <a:endParaRPr/>
          </a:p>
        </p:txBody>
      </p:sp>
      <p:sp>
        <p:nvSpPr>
          <p:cNvPr id="914" name="Google Shape;914;g8807354eee_0_124"/>
          <p:cNvSpPr txBox="1"/>
          <p:nvPr/>
        </p:nvSpPr>
        <p:spPr>
          <a:xfrm>
            <a:off x="2346688" y="1598000"/>
            <a:ext cx="6440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It can used to specify the visible width of the input field box.</a:t>
            </a:r>
            <a:endParaRPr/>
          </a:p>
        </p:txBody>
      </p:sp>
      <p:graphicFrame>
        <p:nvGraphicFramePr>
          <p:cNvPr id="915" name="Google Shape;915;g8807354eee_0_124"/>
          <p:cNvGraphicFramePr/>
          <p:nvPr/>
        </p:nvGraphicFramePr>
        <p:xfrm>
          <a:off x="111319" y="2004782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min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6" name="Google Shape;916;g8807354eee_0_124"/>
          <p:cNvSpPr txBox="1"/>
          <p:nvPr/>
        </p:nvSpPr>
        <p:spPr>
          <a:xfrm>
            <a:off x="2346711" y="2027283"/>
            <a:ext cx="5453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It specifies the minimum value of the input field.</a:t>
            </a:r>
            <a:endParaRPr/>
          </a:p>
        </p:txBody>
      </p:sp>
      <p:graphicFrame>
        <p:nvGraphicFramePr>
          <p:cNvPr id="917" name="Google Shape;917;g8807354eee_0_124"/>
          <p:cNvGraphicFramePr/>
          <p:nvPr/>
        </p:nvGraphicFramePr>
        <p:xfrm>
          <a:off x="95416" y="2458006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max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18" name="Google Shape;918;g8807354eee_0_124"/>
          <p:cNvGraphicFramePr/>
          <p:nvPr/>
        </p:nvGraphicFramePr>
        <p:xfrm>
          <a:off x="95416" y="2879425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maxlength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9" name="Google Shape;919;g8807354eee_0_124"/>
          <p:cNvSpPr txBox="1"/>
          <p:nvPr/>
        </p:nvSpPr>
        <p:spPr>
          <a:xfrm>
            <a:off x="2346711" y="2473271"/>
            <a:ext cx="6194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200">
                <a:solidFill>
                  <a:schemeClr val="dk1"/>
                </a:solidFill>
              </a:rPr>
              <a:t>It specifies the maximum value of the input field.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20" name="Google Shape;920;g8807354eee_0_124"/>
          <p:cNvSpPr txBox="1"/>
          <p:nvPr/>
        </p:nvSpPr>
        <p:spPr>
          <a:xfrm>
            <a:off x="2346711" y="2912142"/>
            <a:ext cx="630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It specifies the maximum allowable number of characters.</a:t>
            </a:r>
            <a:endParaRPr/>
          </a:p>
        </p:txBody>
      </p:sp>
      <p:graphicFrame>
        <p:nvGraphicFramePr>
          <p:cNvPr id="921" name="Google Shape;921;g8807354eee_0_124"/>
          <p:cNvGraphicFramePr/>
          <p:nvPr/>
        </p:nvGraphicFramePr>
        <p:xfrm>
          <a:off x="95416" y="3300844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readonly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2" name="Google Shape;922;g8807354eee_0_124"/>
          <p:cNvSpPr txBox="1"/>
          <p:nvPr/>
        </p:nvSpPr>
        <p:spPr>
          <a:xfrm>
            <a:off x="2346698" y="3294650"/>
            <a:ext cx="429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It is used to ensure that t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9"/>
                  </a:ext>
                </a:extLst>
              </a:rPr>
              <a:t>he input field becomes read-only</a:t>
            </a:r>
            <a:r>
              <a:rPr lang="en-IN" sz="1200"/>
              <a:t>.</a:t>
            </a:r>
            <a:endParaRPr/>
          </a:p>
        </p:txBody>
      </p:sp>
      <p:graphicFrame>
        <p:nvGraphicFramePr>
          <p:cNvPr id="923" name="Google Shape;923;g8807354eee_0_124"/>
          <p:cNvGraphicFramePr/>
          <p:nvPr/>
        </p:nvGraphicFramePr>
        <p:xfrm>
          <a:off x="87464" y="3722263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disabled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4" name="Google Shape;924;g8807354eee_0_124"/>
          <p:cNvSpPr txBox="1"/>
          <p:nvPr/>
        </p:nvSpPr>
        <p:spPr>
          <a:xfrm>
            <a:off x="2346700" y="3722275"/>
            <a:ext cx="679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It is used to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0"/>
                  </a:ext>
                </a:extLst>
              </a:rPr>
              <a:t>disable the field</a:t>
            </a:r>
            <a:endParaRPr/>
          </a:p>
        </p:txBody>
      </p:sp>
      <p:graphicFrame>
        <p:nvGraphicFramePr>
          <p:cNvPr id="925" name="Google Shape;925;g8807354eee_0_124"/>
          <p:cNvGraphicFramePr/>
          <p:nvPr/>
        </p:nvGraphicFramePr>
        <p:xfrm>
          <a:off x="87464" y="4167536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placeholder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26" name="Google Shape;926;g8807354eee_0_124"/>
          <p:cNvGraphicFramePr/>
          <p:nvPr/>
        </p:nvGraphicFramePr>
        <p:xfrm>
          <a:off x="87464" y="4612810"/>
          <a:ext cx="2162750" cy="306642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21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required</a:t>
                      </a:r>
                      <a:endParaRPr/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7" name="Google Shape;927;g8807354eee_0_124"/>
          <p:cNvSpPr txBox="1"/>
          <p:nvPr/>
        </p:nvSpPr>
        <p:spPr>
          <a:xfrm>
            <a:off x="2378516" y="4167536"/>
            <a:ext cx="480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Text written inside the input field when it is empty</a:t>
            </a:r>
            <a:endParaRPr/>
          </a:p>
        </p:txBody>
      </p:sp>
      <p:sp>
        <p:nvSpPr>
          <p:cNvPr id="928" name="Google Shape;928;g8807354eee_0_124"/>
          <p:cNvSpPr txBox="1"/>
          <p:nvPr/>
        </p:nvSpPr>
        <p:spPr>
          <a:xfrm>
            <a:off x="2402373" y="4596900"/>
            <a:ext cx="652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It is used to mark the i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1"/>
                  </a:ext>
                </a:extLst>
              </a:rPr>
              <a:t>nput fields as </a:t>
            </a:r>
            <a:r>
              <a:rPr lang="en-IN" sz="12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2"/>
                  </a:ext>
                </a:extLst>
              </a:rPr>
              <a:t>compulsorily 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3"/>
                  </a:ext>
                </a:extLst>
              </a:rPr>
              <a:t>before submitting the form.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8abb282665_0_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935" name="Google Shape;935;g8abb282665_0_3"/>
          <p:cNvSpPr txBox="1">
            <a:spLocks noGrp="1"/>
          </p:cNvSpPr>
          <p:nvPr>
            <p:ph type="body" idx="1"/>
          </p:nvPr>
        </p:nvSpPr>
        <p:spPr>
          <a:xfrm>
            <a:off x="407705" y="1332750"/>
            <a:ext cx="7536900" cy="26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200">
                <a:latin typeface="Arial"/>
                <a:ea typeface="Arial"/>
                <a:cs typeface="Arial"/>
                <a:sym typeface="Arial"/>
              </a:rPr>
              <a:t>Not all the attributes discussed in the last slide are present for all types of input elements.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200">
                <a:latin typeface="Arial"/>
                <a:ea typeface="Arial"/>
                <a:cs typeface="Arial"/>
                <a:sym typeface="Arial"/>
              </a:rPr>
              <a:t>For Example: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l" rtl="0">
              <a:spcBef>
                <a:spcPts val="750"/>
              </a:spcBef>
              <a:spcAft>
                <a:spcPts val="0"/>
              </a:spcAft>
              <a:buClr>
                <a:srgbClr val="3C4043"/>
              </a:buClr>
              <a:buSzPts val="1250"/>
              <a:buFont typeface="Roboto"/>
              <a:buChar char="●"/>
            </a:pPr>
            <a:r>
              <a:rPr lang="en-IN" sz="1200">
                <a:latin typeface="Arial"/>
                <a:ea typeface="Arial"/>
                <a:cs typeface="Arial"/>
                <a:sym typeface="Arial"/>
              </a:rPr>
              <a:t>Input field cannot have checked attribute.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250"/>
              <a:buFont typeface="Roboto"/>
              <a:buChar char="●"/>
            </a:pPr>
            <a:r>
              <a:rPr lang="en-IN" sz="1200">
                <a:latin typeface="Arial"/>
                <a:ea typeface="Arial"/>
                <a:cs typeface="Arial"/>
                <a:sym typeface="Arial"/>
              </a:rPr>
              <a:t>Checkbox cannot have min or max attribute.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250"/>
              <a:buFont typeface="Roboto"/>
              <a:buChar char="●"/>
            </a:pPr>
            <a:r>
              <a:rPr lang="en-IN" sz="1200">
                <a:latin typeface="Arial"/>
                <a:ea typeface="Arial"/>
                <a:cs typeface="Arial"/>
                <a:sym typeface="Arial"/>
              </a:rPr>
              <a:t>alt is an attribute specific to images.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250"/>
              <a:buFont typeface="Roboto"/>
              <a:buChar char="●"/>
            </a:pPr>
            <a:r>
              <a:rPr lang="en-IN" sz="1200">
                <a:latin typeface="Arial"/>
                <a:ea typeface="Arial"/>
                <a:cs typeface="Arial"/>
                <a:sym typeface="Arial"/>
              </a:rPr>
              <a:t>autocomplete attribute can be used on all the input types.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200">
                <a:latin typeface="Arial"/>
                <a:ea typeface="Arial"/>
                <a:cs typeface="Arial"/>
                <a:sym typeface="Arial"/>
              </a:rPr>
              <a:t>You can read more about it </a:t>
            </a:r>
            <a:r>
              <a:rPr lang="en-IN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en-IN" sz="12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36" name="Google Shape;936;g8abb282665_0_3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4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/>
              <a:t>HTML Forms</a:t>
            </a:r>
            <a:endParaRPr sz="23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8abb282665_0_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g8abb282665_0_3"/>
          <p:cNvSpPr txBox="1"/>
          <p:nvPr/>
        </p:nvSpPr>
        <p:spPr>
          <a:xfrm>
            <a:off x="407699" y="654275"/>
            <a:ext cx="328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A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ttributes of the &lt;input&gt; </a:t>
            </a:r>
            <a:r>
              <a:rPr lang="en-IN">
                <a:solidFill>
                  <a:schemeClr val="lt1"/>
                </a:solidFill>
              </a:rPr>
              <a:t>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807354eee_0_15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g8807354eee_0_15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5" name="Google Shape;945;g8807354eee_0_15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sp>
        <p:nvSpPr>
          <p:cNvPr id="946" name="Google Shape;946;g8807354eee_0_15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47" name="Google Shape;947;g8807354eee_0_15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g8807354eee_0_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g8807354eee_0_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g8807354eee_0_15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8807354eee_0_15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2" name="Google Shape;952;g8807354eee_0_15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g8807354eee_0_1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8807354eee_0_150"/>
          <p:cNvSpPr txBox="1"/>
          <p:nvPr/>
        </p:nvSpPr>
        <p:spPr>
          <a:xfrm>
            <a:off x="961525" y="1710375"/>
            <a:ext cx="73548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the 'value' attribute specify in an HTML form?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the initial value of an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that the value can only be read.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that the value cannot be changed.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4"/>
                  </a:ext>
                </a:extLst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8807354eee_0_16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g8807354eee_0_16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g8807354eee_0_16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962" name="Google Shape;962;g8807354eee_0_16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63" name="Google Shape;963;g8807354eee_0_16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4" name="Google Shape;964;g8807354eee_0_1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8807354eee_0_1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8807354eee_0_16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8807354eee_0_16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g8807354eee_0_16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g8807354eee_0_1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8807354eee_0_165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the 'value' attribute specify in an HTML form?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specifies the initial value of an input field.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that the value can only be read.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that the value cannot be changed.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 of the above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abb282665_0_1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g8abb282665_0_1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7" name="Google Shape;977;g8abb282665_0_1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sp>
        <p:nvSpPr>
          <p:cNvPr id="978" name="Google Shape;978;g8abb282665_0_1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79" name="Google Shape;979;g8abb282665_0_1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0" name="Google Shape;980;g8abb282665_0_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g8abb282665_0_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g8abb282665_0_1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g8abb282665_0_1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(10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4" name="Google Shape;984;g8abb282665_0_1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g8abb282665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g8abb282665_0_18"/>
          <p:cNvSpPr txBox="1"/>
          <p:nvPr/>
        </p:nvSpPr>
        <p:spPr>
          <a:xfrm>
            <a:off x="961525" y="1710375"/>
            <a:ext cx="73053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whether the following statement is true or false: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 HTML form, radio buttons allow you to choose more than one option.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8abb282665_0_3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g8abb282665_0_3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3" name="Google Shape;993;g8abb282665_0_3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994" name="Google Shape;994;g8abb282665_0_3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995" name="Google Shape;995;g8abb282665_0_3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6" name="Google Shape;996;g8abb282665_0_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g8abb282665_0_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g8abb282665_0_3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g8abb282665_0_3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0" name="Google Shape;1000;g8abb282665_0_3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g8abb282665_0_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8abb282665_0_33"/>
          <p:cNvSpPr txBox="1"/>
          <p:nvPr/>
        </p:nvSpPr>
        <p:spPr>
          <a:xfrm>
            <a:off x="961525" y="1710375"/>
            <a:ext cx="7193700" cy="26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whether the following statement is true or false: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 HTML form, radio buttons allow you to choose more than one option.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8807354eee_0_78"/>
          <p:cNvSpPr txBox="1">
            <a:spLocks noGrp="1"/>
          </p:cNvSpPr>
          <p:nvPr>
            <p:ph type="title"/>
          </p:nvPr>
        </p:nvSpPr>
        <p:spPr>
          <a:xfrm>
            <a:off x="371825" y="546100"/>
            <a:ext cx="40032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-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Contact Us Form</a:t>
            </a:r>
            <a:endParaRPr/>
          </a:p>
        </p:txBody>
      </p:sp>
      <p:sp>
        <p:nvSpPr>
          <p:cNvPr id="1008" name="Google Shape;1008;g8807354eee_0_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pic>
        <p:nvPicPr>
          <p:cNvPr id="1009" name="Google Shape;1009;g8807354eee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900" y="612050"/>
            <a:ext cx="2876800" cy="40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88060bc44e_0_6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1015" name="Google Shape;1015;g88060bc44e_0_646"/>
          <p:cNvSpPr txBox="1">
            <a:spLocks noGrp="1"/>
          </p:cNvSpPr>
          <p:nvPr>
            <p:ph type="title"/>
          </p:nvPr>
        </p:nvSpPr>
        <p:spPr>
          <a:xfrm>
            <a:off x="731250" y="88075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Work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200"/>
              <a:t>(We shall create the Contact Us form for our project using all the required elements.)</a:t>
            </a:r>
            <a:endParaRPr sz="1200"/>
          </a:p>
        </p:txBody>
      </p:sp>
      <p:pic>
        <p:nvPicPr>
          <p:cNvPr id="1016" name="Google Shape;1016;g88060bc44e_0_6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8625" y="2014838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88060bc44e_0_646"/>
          <p:cNvSpPr txBox="1"/>
          <p:nvPr/>
        </p:nvSpPr>
        <p:spPr>
          <a:xfrm>
            <a:off x="3365250" y="44009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refer to the solution </a:t>
            </a:r>
            <a:r>
              <a:rPr lang="en-I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3"/>
          <p:cNvSpPr txBox="1"/>
          <p:nvPr/>
        </p:nvSpPr>
        <p:spPr>
          <a:xfrm>
            <a:off x="638175" y="654900"/>
            <a:ext cx="568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previous 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class, we covered…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6" name="Google Shape;636;p3"/>
          <p:cNvSpPr txBox="1"/>
          <p:nvPr/>
        </p:nvSpPr>
        <p:spPr>
          <a:xfrm>
            <a:off x="793225" y="1400525"/>
            <a:ext cx="7362000" cy="29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create tables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create lists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create dropdowns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How to show YouTube videos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on your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 website?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Begin develop</a:t>
            </a:r>
            <a:r>
              <a:rPr lang="en-IN">
                <a:solidFill>
                  <a:schemeClr val="lt1"/>
                </a:solidFill>
              </a:rPr>
              <a:t>ing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lt1"/>
                </a:solidFill>
              </a:rPr>
              <a:t>the Recipes website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8060bc44e_0_39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 Clearance (5 mins)</a:t>
            </a:r>
            <a:endParaRPr/>
          </a:p>
        </p:txBody>
      </p:sp>
      <p:sp>
        <p:nvSpPr>
          <p:cNvPr id="1023" name="Google Shape;1023;g88060bc44e_0_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88060bc44e_0_88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g88060bc44e_0_88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0" name="Google Shape;1030;g88060bc44e_0_88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  <p:sp>
        <p:nvSpPr>
          <p:cNvPr id="1031" name="Google Shape;1031;g88060bc44e_0_88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32" name="Google Shape;1032;g88060bc44e_0_88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3" name="Google Shape;1033;g88060bc44e_0_8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g88060bc44e_0_8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g88060bc44e_0_88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g88060bc44e_0_887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(10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7" name="Google Shape;1037;g88060bc44e_0_887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g88060bc44e_0_8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g88060bc44e_0_887"/>
          <p:cNvSpPr txBox="1"/>
          <p:nvPr/>
        </p:nvSpPr>
        <p:spPr>
          <a:xfrm>
            <a:off x="961525" y="1710375"/>
            <a:ext cx="6962400" cy="26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HTML element to make a text area?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type=“textarea”&gt;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&lt;textarea&gt;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type=“text”&gt;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&lt;area&gt;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8060bc44e_0_90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88060bc44e_0_90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6" name="Google Shape;1046;g88060bc44e_0_90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  <p:sp>
        <p:nvSpPr>
          <p:cNvPr id="1047" name="Google Shape;1047;g88060bc44e_0_90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48" name="Google Shape;1048;g88060bc44e_0_90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9" name="Google Shape;1049;g88060bc44e_0_9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g88060bc44e_0_9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g88060bc44e_0_90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g88060bc44e_0_902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g88060bc44e_0_902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g88060bc44e_0_9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88060bc44e_0_902"/>
          <p:cNvSpPr txBox="1"/>
          <p:nvPr/>
        </p:nvSpPr>
        <p:spPr>
          <a:xfrm>
            <a:off x="961525" y="1710375"/>
            <a:ext cx="6962400" cy="26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is the correct HTML element to make a text area?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type=“textarea”&gt;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&lt;textarea&gt;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&lt;input type=“text”&gt;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&lt;area&gt;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807354eee_0_21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g8807354eee_0_21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2" name="Google Shape;1062;g8807354eee_0_21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  <p:sp>
        <p:nvSpPr>
          <p:cNvPr id="1063" name="Google Shape;1063;g8807354eee_0_21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64" name="Google Shape;1064;g8807354eee_0_21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g8807354eee_0_2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g8807354eee_0_2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g8807354eee_0_21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g8807354eee_0_21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9" name="Google Shape;1069;g8807354eee_0_21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Google Shape;1070;g8807354eee_0_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g8807354eee_0_210"/>
          <p:cNvSpPr txBox="1"/>
          <p:nvPr/>
        </p:nvSpPr>
        <p:spPr>
          <a:xfrm>
            <a:off x="961525" y="1710375"/>
            <a:ext cx="63510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use of the ‘placeholder’ attribute?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the minimum value of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the maximum value of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describes the expected value of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describes the actual initial value of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8807354eee_0_22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g8807354eee_0_22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8" name="Google Shape;1078;g8807354eee_0_22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  <p:sp>
        <p:nvSpPr>
          <p:cNvPr id="1079" name="Google Shape;1079;g8807354eee_0_22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80" name="Google Shape;1080;g8807354eee_0_22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1" name="Google Shape;1081;g8807354eee_0_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8807354eee_0_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g8807354eee_0_22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g8807354eee_0_22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5" name="Google Shape;1085;g8807354eee_0_22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6" name="Google Shape;1086;g8807354eee_0_2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g8807354eee_0_225"/>
          <p:cNvSpPr txBox="1"/>
          <p:nvPr/>
        </p:nvSpPr>
        <p:spPr>
          <a:xfrm>
            <a:off x="961525" y="1710375"/>
            <a:ext cx="60657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use of the ‘placeholder’ attribute?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the minimum value of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the maximum value of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describes the expected value of the input field.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describes the actual initial value of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8807354eee_0_270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g8807354eee_0_27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4" name="Google Shape;1094;g8807354eee_0_27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  <p:sp>
        <p:nvSpPr>
          <p:cNvPr id="1095" name="Google Shape;1095;g8807354eee_0_27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096" name="Google Shape;1096;g8807354eee_0_27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7" name="Google Shape;1097;g8807354eee_0_2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8807354eee_0_2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g8807354eee_0_27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g8807354eee_0_270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1" name="Google Shape;1101;g8807354eee_0_270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g8807354eee_0_270"/>
          <p:cNvSpPr txBox="1"/>
          <p:nvPr/>
        </p:nvSpPr>
        <p:spPr>
          <a:xfrm>
            <a:off x="961525" y="1710375"/>
            <a:ext cx="73176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use of the ‘required’ attribute in an HTML form?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ensures that the input field is filled.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the required value of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the maximum number of characters in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ensures that the input field can only be read and not written into.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3" name="Google Shape;1103;g8807354eee_0_2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807354eee_0_28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8807354eee_0_28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0" name="Google Shape;1110;g8807354eee_0_285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sp>
        <p:nvSpPr>
          <p:cNvPr id="1111" name="Google Shape;1111;g8807354eee_0_285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12" name="Google Shape;1112;g8807354eee_0_285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3" name="Google Shape;1113;g8807354eee_0_2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g8807354eee_0_2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g8807354eee_0_28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g8807354eee_0_285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7" name="Google Shape;1117;g8807354eee_0_285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g8807354eee_0_2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g8807354eee_0_285"/>
          <p:cNvSpPr txBox="1"/>
          <p:nvPr/>
        </p:nvSpPr>
        <p:spPr>
          <a:xfrm>
            <a:off x="961525" y="1710375"/>
            <a:ext cx="7515900" cy="23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use of the ‘required’ attribute in an HTML form?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ensures that the input field is filled.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the required value of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specifies the maximum number of characters in the input field.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ensures that the input field can only be read and not written into.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807354eee_0_9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Forms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5" name="Google Shape;1125;g8807354eee_0_9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g8807354eee_0_90"/>
          <p:cNvSpPr txBox="1"/>
          <p:nvPr/>
        </p:nvSpPr>
        <p:spPr>
          <a:xfrm>
            <a:off x="407703" y="654279"/>
            <a:ext cx="256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Login Forms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g8807354eee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400" y="981501"/>
            <a:ext cx="3857199" cy="38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807354eee_0_84"/>
          <p:cNvSpPr txBox="1">
            <a:spLocks noGrp="1"/>
          </p:cNvSpPr>
          <p:nvPr>
            <p:ph type="title"/>
          </p:nvPr>
        </p:nvSpPr>
        <p:spPr>
          <a:xfrm>
            <a:off x="371825" y="855950"/>
            <a:ext cx="35571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-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Login Form</a:t>
            </a:r>
            <a:endParaRPr/>
          </a:p>
        </p:txBody>
      </p:sp>
      <p:sp>
        <p:nvSpPr>
          <p:cNvPr id="1133" name="Google Shape;1133;g8807354eee_0_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38</a:t>
            </a:fld>
            <a:endParaRPr/>
          </a:p>
        </p:txBody>
      </p:sp>
      <p:pic>
        <p:nvPicPr>
          <p:cNvPr id="1134" name="Google Shape;1134;g8807354eee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000" y="917275"/>
            <a:ext cx="3557100" cy="330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807354eee_0_117"/>
          <p:cNvSpPr txBox="1">
            <a:spLocks noGrp="1"/>
          </p:cNvSpPr>
          <p:nvPr>
            <p:ph type="title"/>
          </p:nvPr>
        </p:nvSpPr>
        <p:spPr>
          <a:xfrm>
            <a:off x="731250" y="88075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Work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200"/>
              <a:t>(We shall create the Login form for our project using all the required elements.)</a:t>
            </a:r>
            <a:endParaRPr sz="1200"/>
          </a:p>
        </p:txBody>
      </p:sp>
      <p:sp>
        <p:nvSpPr>
          <p:cNvPr id="1140" name="Google Shape;1140;g8807354eee_0_1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39</a:t>
            </a:fld>
            <a:endParaRPr/>
          </a:p>
        </p:txBody>
      </p:sp>
      <p:pic>
        <p:nvPicPr>
          <p:cNvPr id="1141" name="Google Shape;1141;g8807354eee_0_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8625" y="2014838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g8807354eee_0_117"/>
          <p:cNvSpPr txBox="1"/>
          <p:nvPr/>
        </p:nvSpPr>
        <p:spPr>
          <a:xfrm>
            <a:off x="3365250" y="44009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refer to the solution </a:t>
            </a:r>
            <a:r>
              <a:rPr lang="en-IN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6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6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/>
              <a:t>TechM Full Stack Software Development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44" name="Google Shape;644;p6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create forms in HTML?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lang="en-IN">
                <a:solidFill>
                  <a:schemeClr val="lt1"/>
                </a:solidFill>
              </a:rPr>
              <a:t>‘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r>
              <a:rPr lang="en-IN">
                <a:solidFill>
                  <a:schemeClr val="lt1"/>
                </a:solidFill>
              </a:rPr>
              <a:t>’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N">
                <a:solidFill>
                  <a:schemeClr val="lt1"/>
                </a:solidFill>
              </a:rPr>
              <a:t>‘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Us</a:t>
            </a:r>
            <a:r>
              <a:rPr lang="en-IN">
                <a:solidFill>
                  <a:schemeClr val="lt1"/>
                </a:solidFill>
              </a:rPr>
              <a:t>’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lt1"/>
                </a:solidFill>
              </a:rPr>
              <a:t>features to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>
                <a:solidFill>
                  <a:schemeClr val="lt1"/>
                </a:solidFill>
              </a:rPr>
              <a:t>the </a:t>
            </a:r>
            <a:endParaRPr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Recipes website.</a:t>
            </a:r>
            <a:endParaRPr/>
          </a:p>
        </p:txBody>
      </p:sp>
      <p:pic>
        <p:nvPicPr>
          <p:cNvPr id="645" name="Google Shape;6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900" y="1444675"/>
            <a:ext cx="2703875" cy="27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abb282665_0_4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g8abb282665_0_4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9" name="Google Shape;1149;g8abb282665_0_4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40</a:t>
            </a:fld>
            <a:endParaRPr/>
          </a:p>
        </p:txBody>
      </p:sp>
      <p:sp>
        <p:nvSpPr>
          <p:cNvPr id="1150" name="Google Shape;1150;g8abb282665_0_4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51" name="Google Shape;1151;g8abb282665_0_4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2" name="Google Shape;1152;g8abb282665_0_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g8abb282665_0_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8abb282665_0_4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g8abb282665_0_48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6" name="Google Shape;1156;g8abb282665_0_48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g8abb282665_0_48"/>
          <p:cNvSpPr txBox="1"/>
          <p:nvPr/>
        </p:nvSpPr>
        <p:spPr>
          <a:xfrm>
            <a:off x="961525" y="1710375"/>
            <a:ext cx="73176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&lt;button&gt; is a valid tag?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8" name="Google Shape;1158;g8abb282665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abb282665_0_6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8abb282665_0_6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5" name="Google Shape;1165;g8abb282665_0_6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41</a:t>
            </a:fld>
            <a:endParaRPr/>
          </a:p>
        </p:txBody>
      </p:sp>
      <p:sp>
        <p:nvSpPr>
          <p:cNvPr id="1166" name="Google Shape;1166;g8abb282665_0_6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1" marR="0" lvl="0" indent="-2143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1" marR="0" lvl="0" indent="-214311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167" name="Google Shape;1167;g8abb282665_0_6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41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8" name="Google Shape;1168;g8abb282665_0_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8abb282665_0_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g8abb282665_0_6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8abb282665_0_63"/>
          <p:cNvSpPr txBox="1"/>
          <p:nvPr/>
        </p:nvSpPr>
        <p:spPr>
          <a:xfrm>
            <a:off x="642167" y="622347"/>
            <a:ext cx="54933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2" name="Google Shape;1172;g8abb282665_0_6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g8abb282665_0_63"/>
          <p:cNvSpPr txBox="1"/>
          <p:nvPr/>
        </p:nvSpPr>
        <p:spPr>
          <a:xfrm>
            <a:off x="961525" y="1710375"/>
            <a:ext cx="73176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&lt;button&gt; is a valid tag?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4" name="Google Shape;1174;g8abb282665_0_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8060bc44e_0_1032"/>
          <p:cNvSpPr txBox="1">
            <a:spLocks noGrp="1"/>
          </p:cNvSpPr>
          <p:nvPr>
            <p:ph type="title"/>
          </p:nvPr>
        </p:nvSpPr>
        <p:spPr>
          <a:xfrm>
            <a:off x="467238" y="26484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Hands-On Exercise (5 mins)</a:t>
            </a:r>
            <a:endParaRPr/>
          </a:p>
        </p:txBody>
      </p:sp>
      <p:sp>
        <p:nvSpPr>
          <p:cNvPr id="1180" name="Google Shape;1180;g88060bc44e_0_10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  <p:sp>
        <p:nvSpPr>
          <p:cNvPr id="1181" name="Google Shape;1181;g88060bc44e_0_1032"/>
          <p:cNvSpPr txBox="1"/>
          <p:nvPr/>
        </p:nvSpPr>
        <p:spPr>
          <a:xfrm>
            <a:off x="485850" y="1894975"/>
            <a:ext cx="41661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The 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olution</a:t>
            </a:r>
            <a:r>
              <a:rPr lang="en-IN">
                <a:solidFill>
                  <a:schemeClr val="lt1"/>
                </a:solidFill>
              </a:rPr>
              <a:t> is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88060bc44e_0_1032"/>
          <p:cNvSpPr txBox="1"/>
          <p:nvPr/>
        </p:nvSpPr>
        <p:spPr>
          <a:xfrm>
            <a:off x="467250" y="979750"/>
            <a:ext cx="42033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>
                <a:solidFill>
                  <a:srgbClr val="FFFFFF"/>
                </a:solidFill>
              </a:rPr>
              <a:t>Write an HTML code for the output shown below: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>
                <a:solidFill>
                  <a:schemeClr val="lt1"/>
                </a:solidFill>
              </a:rPr>
              <a:t>The 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tub </a:t>
            </a:r>
            <a:r>
              <a:rPr lang="en-IN">
                <a:solidFill>
                  <a:schemeClr val="lt1"/>
                </a:solidFill>
              </a:rPr>
              <a:t>c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ode</a:t>
            </a:r>
            <a:r>
              <a:rPr lang="en-IN">
                <a:solidFill>
                  <a:schemeClr val="lt1"/>
                </a:solidFill>
              </a:rPr>
              <a:t> is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IN">
                <a:solidFill>
                  <a:schemeClr val="lt1"/>
                </a:solidFill>
              </a:rPr>
              <a:t>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3" name="Google Shape;1183;g88060bc44e_0_10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9842" y="1487230"/>
            <a:ext cx="6125962" cy="30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9" name="Google Shape;1189;p14"/>
          <p:cNvSpPr txBox="1"/>
          <p:nvPr/>
        </p:nvSpPr>
        <p:spPr>
          <a:xfrm>
            <a:off x="638175" y="350107"/>
            <a:ext cx="443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/>
              <a:t>TechM Full Stack Software Development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91" name="Google Shape;1191;p14"/>
          <p:cNvSpPr txBox="1"/>
          <p:nvPr/>
        </p:nvSpPr>
        <p:spPr>
          <a:xfrm>
            <a:off x="692225" y="1050438"/>
            <a:ext cx="7560300" cy="3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create forms using input, textarea and buttons.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</a:rPr>
              <a:t>Based on the use, i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nput types are of many ki</a:t>
            </a:r>
            <a:r>
              <a:rPr lang="en-IN">
                <a:solidFill>
                  <a:schemeClr val="lt1"/>
                </a:solidFill>
              </a:rPr>
              <a:t>nds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ranging from text to number </a:t>
            </a:r>
            <a:r>
              <a:rPr lang="en-IN">
                <a:solidFill>
                  <a:schemeClr val="lt1"/>
                </a:solidFill>
              </a:rPr>
              <a:t>to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submi</a:t>
            </a:r>
            <a:r>
              <a:rPr lang="en-IN">
                <a:solidFill>
                  <a:schemeClr val="lt1"/>
                </a:solidFill>
              </a:rPr>
              <a:t>t button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5"/>
                  </a:ext>
                </a:extLst>
              </a:rPr>
              <a:t>The</a:t>
            </a:r>
            <a:r>
              <a:rPr lang="en-I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6"/>
                  </a:ext>
                </a:extLst>
              </a:rPr>
              <a:t> action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7"/>
                  </a:ext>
                </a:extLst>
              </a:rPr>
              <a:t> attribute in the form element specifies what should happen after a form is submitted.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8"/>
                </a:ext>
              </a:extLst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9"/>
                </a:ext>
              </a:extLst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0"/>
                  </a:ext>
                </a:extLst>
              </a:rPr>
              <a:t>Form methods can be either </a:t>
            </a:r>
            <a:r>
              <a:rPr lang="en-I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1"/>
                  </a:ext>
                </a:extLst>
              </a:rPr>
              <a:t>GET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2"/>
                  </a:ext>
                </a:extLst>
              </a:rPr>
              <a:t>or </a:t>
            </a:r>
            <a:r>
              <a:rPr lang="en-I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3"/>
                  </a:ext>
                </a:extLst>
              </a:rPr>
              <a:t>POST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4"/>
                  </a:ext>
                </a:extLst>
              </a:rPr>
              <a:t>. 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4"/>
                  </a:ext>
                </a:extLst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5"/>
                </a:ext>
              </a:extLst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6"/>
                  </a:ext>
                </a:extLst>
              </a:rPr>
              <a:t>The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7"/>
                  </a:ext>
                </a:extLst>
              </a:rPr>
              <a:t>GET method is used for requesting data,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8"/>
                  </a:ext>
                </a:extLst>
              </a:rPr>
              <a:t>although it is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9"/>
                  </a:ext>
                </a:extLst>
              </a:rPr>
              <a:t>not a secure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0"/>
                  </a:ext>
                </a:extLst>
              </a:rPr>
              <a:t> method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1"/>
                  </a:ext>
                </a:extLst>
              </a:rPr>
              <a:t>,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2"/>
                  </a:ext>
                </a:extLst>
              </a:rPr>
              <a:t>since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3"/>
                  </a:ext>
                </a:extLst>
              </a:rPr>
              <a:t> data can be seen in the URL. POST is used for updating/creating a resource, </a:t>
            </a:r>
            <a:r>
              <a:rPr lang="en-IN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4"/>
                  </a:ext>
                </a:extLst>
              </a:rPr>
              <a:t>and it is quite a 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5"/>
                  </a:ext>
                </a:extLst>
              </a:rPr>
              <a:t>secure method.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IN">
                <a:solidFill>
                  <a:schemeClr val="lt1"/>
                </a:solidFill>
              </a:rPr>
              <a:t>The input elements have different attributes and not all attributes can be used on all input types.</a:t>
            </a:r>
            <a:endParaRPr>
              <a:solidFill>
                <a:schemeClr val="lt1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8060bc44e_0_810"/>
          <p:cNvSpPr txBox="1">
            <a:spLocks noGrp="1"/>
          </p:cNvSpPr>
          <p:nvPr>
            <p:ph type="title"/>
          </p:nvPr>
        </p:nvSpPr>
        <p:spPr>
          <a:xfrm>
            <a:off x="1576638" y="2132523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Doubts Clearance (5 mins)</a:t>
            </a:r>
            <a:endParaRPr/>
          </a:p>
        </p:txBody>
      </p:sp>
      <p:sp>
        <p:nvSpPr>
          <p:cNvPr id="1197" name="Google Shape;1197;g88060bc44e_0_8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8060bc44e_1_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45</a:t>
            </a:fld>
            <a:endParaRPr/>
          </a:p>
        </p:txBody>
      </p:sp>
      <p:sp>
        <p:nvSpPr>
          <p:cNvPr id="1203" name="Google Shape;1203;g88060bc44e_1_0"/>
          <p:cNvSpPr txBox="1"/>
          <p:nvPr/>
        </p:nvSpPr>
        <p:spPr>
          <a:xfrm>
            <a:off x="638175" y="578700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Tasks to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omplete after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oday’s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ession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g88060bc44e_1_0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/>
              <a:t>TechM Full Stack Software Development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05" name="Google Shape;1205;g88060bc44e_1_0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6" name="Google Shape;1206;g88060bc44e_1_0"/>
          <p:cNvGraphicFramePr/>
          <p:nvPr/>
        </p:nvGraphicFramePr>
        <p:xfrm>
          <a:off x="3195813" y="1936675"/>
          <a:ext cx="2752375" cy="1270125"/>
        </p:xfrm>
        <a:graphic>
          <a:graphicData uri="http://schemas.openxmlformats.org/drawingml/2006/table">
            <a:tbl>
              <a:tblPr>
                <a:noFill/>
                <a:tableStyleId>{F78D7073-4A83-4DE0-9257-1845E3449728}</a:tableStyleId>
              </a:tblPr>
              <a:tblGrid>
                <a:gridCol w="275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MCQs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Coding Questions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Project - Checkpoint </a:t>
                      </a:r>
                      <a:r>
                        <a:rPr lang="en-IN">
                          <a:solidFill>
                            <a:srgbClr val="FFFFFF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5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46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2" name="Google Shape;1212;p15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/>
              <a:t>TechM Full Stack Software Development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13" name="Google Shape;1213;p15"/>
          <p:cNvSpPr txBox="1"/>
          <p:nvPr/>
        </p:nvSpPr>
        <p:spPr>
          <a:xfrm>
            <a:off x="638175" y="654907"/>
            <a:ext cx="443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n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lass...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5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HTML5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semantic elements introduced in HTML5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CSS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add CSS and styling to your website?</a:t>
            </a:r>
            <a:b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heights, widths and units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6"/>
          <p:cNvSpPr txBox="1"/>
          <p:nvPr/>
        </p:nvSpPr>
        <p:spPr>
          <a:xfrm>
            <a:off x="555037" y="2114911"/>
            <a:ext cx="6895272" cy="11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0" name="Google Shape;12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2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6"/>
          <p:cNvSpPr txBox="1"/>
          <p:nvPr/>
        </p:nvSpPr>
        <p:spPr>
          <a:xfrm>
            <a:off x="1157111" y="716037"/>
            <a:ext cx="1655704" cy="1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2" name="Google Shape;1222;p16"/>
          <p:cNvSpPr txBox="1">
            <a:spLocks noGrp="1"/>
          </p:cNvSpPr>
          <p:nvPr>
            <p:ph type="sldNum" idx="12"/>
          </p:nvPr>
        </p:nvSpPr>
        <p:spPr>
          <a:xfrm>
            <a:off x="6678951" y="459493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47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4"/>
          <p:cNvSpPr txBox="1"/>
          <p:nvPr/>
        </p:nvSpPr>
        <p:spPr>
          <a:xfrm>
            <a:off x="730340" y="2141800"/>
            <a:ext cx="587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 Forms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/>
              <a:t>TechM Full Stack Software Development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53" name="Google Shape;65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225" y="565600"/>
            <a:ext cx="2924425" cy="401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7"/>
          <p:cNvSpPr txBox="1"/>
          <p:nvPr/>
        </p:nvSpPr>
        <p:spPr>
          <a:xfrm>
            <a:off x="385994" y="126216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Forms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0" name="Google Shape;660;p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"/>
          <p:cNvSpPr txBox="1"/>
          <p:nvPr/>
        </p:nvSpPr>
        <p:spPr>
          <a:xfrm>
            <a:off x="385994" y="654279"/>
            <a:ext cx="217809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>
                <a:solidFill>
                  <a:schemeClr val="lt1"/>
                </a:solidFill>
              </a:rPr>
              <a:t>F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7"/>
          <p:cNvSpPr txBox="1"/>
          <p:nvPr/>
        </p:nvSpPr>
        <p:spPr>
          <a:xfrm>
            <a:off x="1420539" y="1355703"/>
            <a:ext cx="85472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type=“text”</a:t>
            </a:r>
            <a:endParaRPr/>
          </a:p>
        </p:txBody>
      </p:sp>
      <p:sp>
        <p:nvSpPr>
          <p:cNvPr id="663" name="Google Shape;663;p7"/>
          <p:cNvSpPr txBox="1"/>
          <p:nvPr/>
        </p:nvSpPr>
        <p:spPr>
          <a:xfrm>
            <a:off x="1847900" y="1617313"/>
            <a:ext cx="9637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type=“email”</a:t>
            </a:r>
            <a:endParaRPr/>
          </a:p>
        </p:txBody>
      </p:sp>
      <p:cxnSp>
        <p:nvCxnSpPr>
          <p:cNvPr id="664" name="Google Shape;664;p7"/>
          <p:cNvCxnSpPr>
            <a:stCxn id="662" idx="3"/>
          </p:cNvCxnSpPr>
          <p:nvPr/>
        </p:nvCxnSpPr>
        <p:spPr>
          <a:xfrm>
            <a:off x="2275260" y="1486508"/>
            <a:ext cx="34299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5" name="Google Shape;665;p7"/>
          <p:cNvCxnSpPr>
            <a:stCxn id="663" idx="3"/>
          </p:cNvCxnSpPr>
          <p:nvPr/>
        </p:nvCxnSpPr>
        <p:spPr>
          <a:xfrm>
            <a:off x="2811625" y="1748118"/>
            <a:ext cx="28938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6" name="Google Shape;666;p7"/>
          <p:cNvSpPr txBox="1"/>
          <p:nvPr/>
        </p:nvSpPr>
        <p:spPr>
          <a:xfrm>
            <a:off x="2318559" y="1860577"/>
            <a:ext cx="7745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type=“tel”</a:t>
            </a:r>
            <a:endParaRPr/>
          </a:p>
        </p:txBody>
      </p:sp>
      <p:cxnSp>
        <p:nvCxnSpPr>
          <p:cNvPr id="667" name="Google Shape;667;p7"/>
          <p:cNvCxnSpPr>
            <a:stCxn id="666" idx="3"/>
          </p:cNvCxnSpPr>
          <p:nvPr/>
        </p:nvCxnSpPr>
        <p:spPr>
          <a:xfrm>
            <a:off x="3093130" y="1991382"/>
            <a:ext cx="26121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8" name="Google Shape;668;p7"/>
          <p:cNvSpPr txBox="1"/>
          <p:nvPr/>
        </p:nvSpPr>
        <p:spPr>
          <a:xfrm>
            <a:off x="3112949" y="2316412"/>
            <a:ext cx="6928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textarea</a:t>
            </a:r>
            <a:endParaRPr/>
          </a:p>
        </p:txBody>
      </p:sp>
      <p:cxnSp>
        <p:nvCxnSpPr>
          <p:cNvPr id="669" name="Google Shape;669;p7"/>
          <p:cNvCxnSpPr>
            <a:stCxn id="668" idx="3"/>
          </p:cNvCxnSpPr>
          <p:nvPr/>
        </p:nvCxnSpPr>
        <p:spPr>
          <a:xfrm>
            <a:off x="3805767" y="2447217"/>
            <a:ext cx="18612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0" name="Google Shape;670;p7"/>
          <p:cNvSpPr txBox="1"/>
          <p:nvPr/>
        </p:nvSpPr>
        <p:spPr>
          <a:xfrm>
            <a:off x="2500167" y="3520377"/>
            <a:ext cx="942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type=“radio”</a:t>
            </a:r>
            <a:endParaRPr/>
          </a:p>
        </p:txBody>
      </p:sp>
      <p:cxnSp>
        <p:nvCxnSpPr>
          <p:cNvPr id="671" name="Google Shape;671;p7"/>
          <p:cNvCxnSpPr/>
          <p:nvPr/>
        </p:nvCxnSpPr>
        <p:spPr>
          <a:xfrm>
            <a:off x="3656679" y="3651182"/>
            <a:ext cx="21594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2" name="Google Shape;672;p7"/>
          <p:cNvSpPr txBox="1"/>
          <p:nvPr/>
        </p:nvSpPr>
        <p:spPr>
          <a:xfrm>
            <a:off x="2630265" y="4505645"/>
            <a:ext cx="1040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type=“submit”</a:t>
            </a:r>
            <a:endParaRPr/>
          </a:p>
        </p:txBody>
      </p:sp>
      <p:cxnSp>
        <p:nvCxnSpPr>
          <p:cNvPr id="673" name="Google Shape;673;p7"/>
          <p:cNvCxnSpPr/>
          <p:nvPr/>
        </p:nvCxnSpPr>
        <p:spPr>
          <a:xfrm>
            <a:off x="3728085" y="4636438"/>
            <a:ext cx="2016600" cy="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4" name="Google Shape;674;p7"/>
          <p:cNvSpPr txBox="1"/>
          <p:nvPr/>
        </p:nvSpPr>
        <p:spPr>
          <a:xfrm>
            <a:off x="3137016" y="2775867"/>
            <a:ext cx="1103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type=“number”</a:t>
            </a:r>
            <a:endParaRPr/>
          </a:p>
        </p:txBody>
      </p:sp>
      <p:cxnSp>
        <p:nvCxnSpPr>
          <p:cNvPr id="675" name="Google Shape;675;p7"/>
          <p:cNvCxnSpPr/>
          <p:nvPr/>
        </p:nvCxnSpPr>
        <p:spPr>
          <a:xfrm>
            <a:off x="4277728" y="2903072"/>
            <a:ext cx="1486500" cy="7200"/>
          </a:xfrm>
          <a:prstGeom prst="straightConnector1">
            <a:avLst/>
          </a:prstGeom>
          <a:noFill/>
          <a:ln w="9525" cap="flat" cmpd="sng">
            <a:solidFill>
              <a:srgbClr val="A1A1A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76" name="Google Shape;67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825" y="1062938"/>
            <a:ext cx="2505382" cy="386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8060bc44e_0_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g88060bc44e_0_1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Forms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3" name="Google Shape;683;g88060bc44e_0_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g88060bc44e_0_1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Form Coding Example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5" name="Google Shape;685;g88060bc44e_0_1"/>
          <p:cNvGraphicFramePr/>
          <p:nvPr/>
        </p:nvGraphicFramePr>
        <p:xfrm>
          <a:off x="1775578" y="1010879"/>
          <a:ext cx="5438850" cy="4016200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543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Log In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form action=“/action-page.php” method=“get” target=“_blank”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&lt;label for=“name”&gt;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Username: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&lt;/label&gt;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type=“text”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          </a:ext>
                          </a:extLst>
                        </a:rPr>
                        <a:t>name=“name”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          </a:ext>
                          </a:extLst>
                        </a:rPr>
                        <a:t>id=“name”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/&gt;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&lt;label for=“password”&gt;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Password: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&lt;/label&gt;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type=“password” name=“password” id=“password” /&gt;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FFFFFF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input type=“checkbox” name=“remember”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id=“remember” /&gt;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&lt;label for=“remember”&gt;</a:t>
                      </a: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Keep me logged in.</a:t>
                      </a:r>
                      <a:r>
                        <a:rPr lang="en-IN" sz="1100" u="none" strike="noStrike" cap="none">
                          <a:solidFill>
                            <a:srgbClr val="00B0F0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&lt;/label&gt;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type=“submit” value=“Login”/&gt;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form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" name="Google Shape;691;p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Forms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2" name="Google Shape;692;p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5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&lt;form&gt; </a:t>
            </a:r>
            <a:r>
              <a:rPr lang="en-IN">
                <a:solidFill>
                  <a:schemeClr val="lt1"/>
                </a:solidFill>
              </a:rPr>
              <a:t>E</a:t>
            </a: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4" name="Google Shape;694;p5"/>
          <p:cNvGraphicFramePr/>
          <p:nvPr/>
        </p:nvGraphicFramePr>
        <p:xfrm>
          <a:off x="3530379" y="1025558"/>
          <a:ext cx="5510250" cy="4016200"/>
        </p:xfrm>
        <a:graphic>
          <a:graphicData uri="http://schemas.openxmlformats.org/drawingml/2006/table">
            <a:tbl>
              <a:tblPr>
                <a:noFill/>
                <a:tableStyleId>{2F37A3B3-08C8-437D-BB65-FA2E39C4446D}</a:tableStyleId>
              </a:tblPr>
              <a:tblGrid>
                <a:gridCol w="551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</a:t>
                      </a:r>
                      <a:r>
                        <a:rPr lang="en-IN" sz="1100" b="1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</a:t>
                      </a:r>
                      <a:r>
                        <a:rPr lang="en-IN" sz="1100" b="1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&gt;Log In&lt;/</a:t>
                      </a:r>
                      <a:r>
                        <a:rPr lang="en-IN" sz="1100" b="1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title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&lt;/</a:t>
                      </a:r>
                      <a:r>
                        <a:rPr lang="en-IN" sz="1100" b="1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</a:t>
                      </a:r>
                      <a:r>
                        <a:rPr lang="en-IN" sz="1100" b="1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form action=“</a:t>
                      </a:r>
                      <a:r>
                        <a:rPr lang="en-IN" sz="1100" b="1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index.html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” method=“get” target=“_blank”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&lt;label for=“name”&gt;Username:&lt;/label&gt;</a:t>
                      </a:r>
                      <a:b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&lt;input type=“text” name=“name” id=“name” /&gt;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A5A5A5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&lt;label for=“password”&gt;Password:&lt;/label&gt;</a:t>
                      </a:r>
                      <a:b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&lt;input type=“password” name=“password” id=“password” /&gt;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A5A5A5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&lt;input type=“checkbox” id=“remember” /&gt;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&lt;label for=“remember”&gt;Keep me logged in.&lt;/label&gt;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62C8F3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&lt;input type=“submit” value=“Login”/&gt;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form</a:t>
                      </a:r>
                      <a:r>
                        <a:rPr lang="en-IN" sz="1100" u="none" strike="noStrike" cap="none">
                          <a:solidFill>
                            <a:srgbClr val="62C8F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&lt;/</a:t>
                      </a:r>
                      <a:r>
                        <a:rPr lang="en-IN" sz="1100" b="1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b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n-IN" sz="1100" b="1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n-IN" sz="1100" u="none" strike="noStrike" cap="none">
                          <a:solidFill>
                            <a:srgbClr val="A5A5A5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100" u="none" strike="noStrike" cap="none">
                        <a:solidFill>
                          <a:srgbClr val="A5A5A5"/>
                        </a:solidFill>
                        <a:highlight>
                          <a:srgbClr val="333333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5" name="Google Shape;695;p5"/>
          <p:cNvSpPr txBox="1"/>
          <p:nvPr/>
        </p:nvSpPr>
        <p:spPr>
          <a:xfrm>
            <a:off x="406580" y="1845703"/>
            <a:ext cx="3004530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It defines the action to be performed when the form is submitted.</a:t>
            </a:r>
            <a:b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 – 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It defines the HTTP </a:t>
            </a:r>
            <a:r>
              <a:rPr lang="en-IN" sz="1100">
                <a:solidFill>
                  <a:srgbClr val="A5A5A5"/>
                </a:solidFill>
              </a:rPr>
              <a:t>m</a:t>
            </a:r>
            <a: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ethod for submitting data.</a:t>
            </a:r>
            <a:br>
              <a:rPr lang="en-I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– </a:t>
            </a:r>
            <a:r>
              <a:rPr lang="en-IN" sz="1100">
                <a:solidFill>
                  <a:srgbClr val="A5A5A5"/>
                </a:solidFill>
              </a:rPr>
              <a:t>It defines where the submitted results should open.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"/>
          <p:cNvSpPr txBox="1"/>
          <p:nvPr/>
        </p:nvSpPr>
        <p:spPr>
          <a:xfrm>
            <a:off x="406574" y="1336650"/>
            <a:ext cx="167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1" i="0" u="none" strike="noStrike" cap="none">
                <a:solidFill>
                  <a:srgbClr val="000000"/>
                </a:solidFill>
              </a:rPr>
              <a:t>Form Attributes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2" name="Google Shape;702;p1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HTML Forms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3" name="Google Shape;703;p1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0"/>
          <p:cNvSpPr txBox="1"/>
          <p:nvPr/>
        </p:nvSpPr>
        <p:spPr>
          <a:xfrm>
            <a:off x="407703" y="654279"/>
            <a:ext cx="256174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Method: GET vs POST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"/>
          <p:cNvSpPr/>
          <p:nvPr/>
        </p:nvSpPr>
        <p:spPr>
          <a:xfrm rot="10800000">
            <a:off x="729709" y="2281402"/>
            <a:ext cx="559488" cy="40551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0"/>
          <p:cNvSpPr/>
          <p:nvPr/>
        </p:nvSpPr>
        <p:spPr>
          <a:xfrm>
            <a:off x="1885544" y="2852804"/>
            <a:ext cx="559488" cy="40551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7" name="Google Shape;707;p10"/>
          <p:cNvGraphicFramePr/>
          <p:nvPr/>
        </p:nvGraphicFramePr>
        <p:xfrm>
          <a:off x="3379800" y="1045238"/>
          <a:ext cx="5426200" cy="3703130"/>
        </p:xfrm>
        <a:graphic>
          <a:graphicData uri="http://schemas.openxmlformats.org/drawingml/2006/table">
            <a:tbl>
              <a:tblPr>
                <a:noFill/>
                <a:tableStyleId>{1E31500A-602D-4569-98D8-CDACB5ECC8B8}</a:tableStyleId>
              </a:tblPr>
              <a:tblGrid>
                <a:gridCol w="271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b="1" u="none" strike="noStrike" cap="none"/>
                        <a:t>GET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b="1" u="none" strike="noStrike" cap="none"/>
                        <a:t>POST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/>
                        <a:t>It is u</a:t>
                      </a:r>
                      <a:r>
                        <a:rPr lang="en-IN" sz="1200" u="none" strike="noStrike" cap="none"/>
                        <a:t>sed for </a:t>
                      </a:r>
                      <a:r>
                        <a:rPr lang="en-IN" sz="1200" b="1" u="none" strike="noStrike" cap="none"/>
                        <a:t>requesting data from a resource.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It is u</a:t>
                      </a:r>
                      <a:r>
                        <a:rPr lang="en-IN" sz="1200" u="none" strike="noStrike" cap="none">
                          <a:solidFill>
                            <a:schemeClr val="dk1"/>
                          </a:solidFill>
                        </a:rPr>
                        <a:t>sed for </a:t>
                      </a:r>
                      <a:r>
                        <a:rPr lang="en-IN" sz="1200" b="1" u="none" strike="noStrike" cap="none">
                          <a:solidFill>
                            <a:schemeClr val="dk1"/>
                          </a:solidFill>
                          <a:extLst>
                            <a:ext uri="http://customooxmlschemas.google.com/">
          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          </a:ext>
                          </a:extLst>
                        </a:rPr>
                        <a:t>sending data</a:t>
                      </a:r>
                      <a:r>
                        <a:rPr lang="en-IN" sz="1200" b="1" u="none" strike="noStrike" cap="none">
                          <a:solidFill>
                            <a:schemeClr val="dk1"/>
                          </a:solidFill>
                        </a:rPr>
                        <a:t> to the server to update/create a resource.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strike="noStrike" cap="none"/>
                        <a:t>Form data </a:t>
                      </a:r>
                      <a:r>
                        <a:rPr lang="en-IN" sz="1200" b="1" u="none" strike="noStrike" cap="none"/>
                        <a:t>IS VISIBLE in the URL.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u="none" strike="noStrike" cap="none">
                          <a:solidFill>
                            <a:schemeClr val="dk1"/>
                          </a:solidFill>
                        </a:rPr>
                        <a:t>Form data is </a:t>
                      </a:r>
                      <a:r>
                        <a:rPr lang="en-IN" sz="1200" b="1" u="none" strike="noStrike" cap="none">
                          <a:solidFill>
                            <a:schemeClr val="dk1"/>
                          </a:solidFill>
                        </a:rPr>
                        <a:t>NOT VISIBLE in the URL.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b="0" u="none" strike="noStrike" cap="none"/>
                        <a:t>Clicking the back button </a:t>
                      </a:r>
                      <a:r>
                        <a:rPr lang="en-IN" sz="1200" b="1"/>
                        <a:t>will not re-submit the data</a:t>
                      </a:r>
                      <a:r>
                        <a:rPr lang="en-IN" sz="1200"/>
                        <a:t>;</a:t>
                      </a:r>
                      <a:r>
                        <a:rPr lang="en-IN" sz="1200" b="1"/>
                        <a:t> </a:t>
                      </a:r>
                      <a:r>
                        <a:rPr lang="en-IN" sz="1200"/>
                        <a:t>hence, it is harmless.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b="0" u="none" strike="noStrike" cap="none">
                          <a:solidFill>
                            <a:schemeClr val="dk1"/>
                          </a:solidFill>
                        </a:rPr>
                        <a:t>Clicking the back button will </a:t>
                      </a:r>
                      <a:r>
                        <a:rPr lang="en-IN" sz="1200" b="1" u="none" strike="noStrike" cap="none">
                          <a:solidFill>
                            <a:schemeClr val="dk1"/>
                          </a:solidFill>
                        </a:rPr>
                        <a:t>re-submit the data</a:t>
                      </a: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; hence, you need to be cautious while using POST.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/>
                        <a:t>It c</a:t>
                      </a:r>
                      <a:r>
                        <a:rPr lang="en-IN" sz="1200" u="none" strike="noStrike" cap="none"/>
                        <a:t>an be bookmarked and cached.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It c</a:t>
                      </a:r>
                      <a:r>
                        <a:rPr lang="en-IN" sz="1200" u="none" strike="noStrike" cap="none">
                          <a:solidFill>
                            <a:schemeClr val="dk1"/>
                          </a:solidFill>
                        </a:rPr>
                        <a:t>annot be bookmarked and cached.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/>
                        <a:t>The l</a:t>
                      </a:r>
                      <a:r>
                        <a:rPr lang="en-IN" sz="1200" u="none" strike="noStrike" cap="none"/>
                        <a:t>ength of the URL is </a:t>
                      </a:r>
                      <a:r>
                        <a:rPr lang="en-IN" sz="1200" b="1"/>
                        <a:t>restric</a:t>
                      </a:r>
                      <a:r>
                        <a:rPr lang="en-IN" sz="1200" b="1" u="none" strike="noStrike" cap="none"/>
                        <a:t>ted</a:t>
                      </a:r>
                      <a:r>
                        <a:rPr lang="en-IN" sz="1200" u="none" strike="noStrike" cap="none"/>
                        <a:t>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There are no restrictions on the length of the URL.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b="1"/>
                        <a:t>It is Not Secure</a:t>
                      </a:r>
                      <a:r>
                        <a:rPr lang="en-IN" sz="1200"/>
                        <a:t>.</a:t>
                      </a:r>
                      <a:endParaRPr sz="1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IN" sz="1200" b="1">
                          <a:solidFill>
                            <a:schemeClr val="dk1"/>
                          </a:solidFill>
                        </a:rPr>
                        <a:t>It is Secure</a:t>
                      </a: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.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8" name="Google Shape;708;p10"/>
          <p:cNvSpPr txBox="1"/>
          <p:nvPr/>
        </p:nvSpPr>
        <p:spPr>
          <a:xfrm>
            <a:off x="1374351" y="2222550"/>
            <a:ext cx="9220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endParaRPr/>
          </a:p>
        </p:txBody>
      </p:sp>
      <p:sp>
        <p:nvSpPr>
          <p:cNvPr id="709" name="Google Shape;709;p10"/>
          <p:cNvSpPr txBox="1"/>
          <p:nvPr/>
        </p:nvSpPr>
        <p:spPr>
          <a:xfrm>
            <a:off x="644228" y="2813768"/>
            <a:ext cx="116089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endParaRPr/>
          </a:p>
        </p:txBody>
      </p:sp>
      <p:sp>
        <p:nvSpPr>
          <p:cNvPr id="710" name="Google Shape;710;p10"/>
          <p:cNvSpPr/>
          <p:nvPr/>
        </p:nvSpPr>
        <p:spPr>
          <a:xfrm>
            <a:off x="198783" y="1979875"/>
            <a:ext cx="2770660" cy="160616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2730</Words>
  <Application>Microsoft Office PowerPoint</Application>
  <PresentationFormat>On-screen Show (16:9)</PresentationFormat>
  <Paragraphs>504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Proxima Nova</vt:lpstr>
      <vt:lpstr>Consolas</vt:lpstr>
      <vt:lpstr>Calibri</vt:lpstr>
      <vt:lpstr>Arial</vt:lpstr>
      <vt:lpstr>Roboto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Doubt Clearance (5 mins)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HTML Forms </vt:lpstr>
      <vt:lpstr>PowerPoint Presentation</vt:lpstr>
      <vt:lpstr>PowerPoint Presentation</vt:lpstr>
      <vt:lpstr>PowerPoint Presentation</vt:lpstr>
      <vt:lpstr>PowerPoint Presentation</vt:lpstr>
      <vt:lpstr>Project -  Contact Us Form</vt:lpstr>
      <vt:lpstr>Project Work  (We shall create the Contact Us form for our project using all the required elements.)</vt:lpstr>
      <vt:lpstr>Doubt Clearance (5 mins)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-  Login Form</vt:lpstr>
      <vt:lpstr>Project Work  (We shall create the Login form for our project using all the required elements.)</vt:lpstr>
      <vt:lpstr>PowerPoint Presentation</vt:lpstr>
      <vt:lpstr>PowerPoint Presentation</vt:lpstr>
      <vt:lpstr>Hands-On Exercise (5 mins)</vt:lpstr>
      <vt:lpstr>PowerPoint Presentation</vt:lpstr>
      <vt:lpstr>Doubts Clearance (5 mins)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Prachi Agrawal</cp:lastModifiedBy>
  <cp:revision>1</cp:revision>
  <dcterms:created xsi:type="dcterms:W3CDTF">2019-01-02T10:18:22Z</dcterms:created>
  <dcterms:modified xsi:type="dcterms:W3CDTF">2020-07-01T10:18:26Z</dcterms:modified>
</cp:coreProperties>
</file>